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Lora-bold.fntdata"/><Relationship Id="rId10" Type="http://schemas.openxmlformats.org/officeDocument/2006/relationships/slide" Target="slides/slide5.xml"/><Relationship Id="rId21" Type="http://schemas.openxmlformats.org/officeDocument/2006/relationships/font" Target="fonts/Lora-regular.fntdata"/><Relationship Id="rId13" Type="http://schemas.openxmlformats.org/officeDocument/2006/relationships/slide" Target="slides/slide8.xml"/><Relationship Id="rId24" Type="http://schemas.openxmlformats.org/officeDocument/2006/relationships/font" Target="fonts/Lora-boldItalic.fntdata"/><Relationship Id="rId12" Type="http://schemas.openxmlformats.org/officeDocument/2006/relationships/slide" Target="slides/slide7.xml"/><Relationship Id="rId23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b73791f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b73791f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b83161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4b83161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b32ab1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b32ab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b73791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b73791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4b73791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4b73791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4b73791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4b73791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b73791f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b73791f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b8316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b8316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4b73791f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4b73791f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PUDUL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b73791f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4b73791f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s.princeton.edu/courses/archive/fall11/cos495/X80_Manual.pdf" TargetMode="External"/><Relationship Id="rId4" Type="http://schemas.openxmlformats.org/officeDocument/2006/relationships/hyperlink" Target="https://www.intel.com/content/dam/support/us/en/documents/emerging-technologies/intel-realsense-technology/realsense-camera-r200-datasheet.pdf" TargetMode="External"/><Relationship Id="rId5" Type="http://schemas.openxmlformats.org/officeDocument/2006/relationships/hyperlink" Target="http://data-us.aaeon.com/DOWNLOAD/2014%20datasheet/Boards/UPDatasheetV8.5.pdf" TargetMode="External"/><Relationship Id="rId6" Type="http://schemas.openxmlformats.org/officeDocument/2006/relationships/hyperlink" Target="https://naylampmechatronics.com/conversores-dc-dc/127-convertidor-voltaje-dc-dc-step-down-8a-300w-xl4016.html" TargetMode="External"/><Relationship Id="rId7" Type="http://schemas.openxmlformats.org/officeDocument/2006/relationships/hyperlink" Target="https://www.pololu.com/product/2111/spe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Critical Design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 Review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Robotics Project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Team D</a:t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A01372581  |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Marcos Eduardo Castañeda Guzman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A01372286 | 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Gerardo Uriel Monroy Vázquez</a:t>
            </a:r>
            <a:endParaRPr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A01371852  | Emmanu</a:t>
            </a:r>
            <a:r>
              <a:rPr lang="en" sz="1500">
                <a:latin typeface="Lora"/>
                <a:ea typeface="Lora"/>
                <a:cs typeface="Lora"/>
                <a:sym typeface="Lora"/>
              </a:rPr>
              <a:t>el Hernández Olvera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277200"/>
            <a:ext cx="6470774" cy="3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122674" cy="220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25501" l="0" r="0" t="0"/>
          <a:stretch/>
        </p:blipFill>
        <p:spPr>
          <a:xfrm>
            <a:off x="3021325" y="1494301"/>
            <a:ext cx="6122675" cy="36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Mechanical design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5360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Weight: 3.5 kg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Dimensions: diameter of 38 cm and height of 25.5 cm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Two DC motors with 22 kg·cm torque each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 maximum linear speed of 1 m/s according to its manufacturer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Designed to move in flat surfaces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1587" l="0" r="0" t="1587"/>
          <a:stretch/>
        </p:blipFill>
        <p:spPr>
          <a:xfrm>
            <a:off x="5984725" y="312450"/>
            <a:ext cx="3159275" cy="3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Mechanical design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100" y="0"/>
            <a:ext cx="4276900" cy="30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60925"/>
            <a:ext cx="4722875" cy="338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Electrical design and Sensor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7930" l="2408" r="2398" t="6606"/>
          <a:stretch/>
        </p:blipFill>
        <p:spPr>
          <a:xfrm>
            <a:off x="395625" y="3769022"/>
            <a:ext cx="2540575" cy="8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10685" l="0" r="0" t="3558"/>
          <a:stretch/>
        </p:blipFill>
        <p:spPr>
          <a:xfrm>
            <a:off x="6851225" y="2372025"/>
            <a:ext cx="2219900" cy="1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14843" l="0" r="0" t="14843"/>
          <a:stretch/>
        </p:blipFill>
        <p:spPr>
          <a:xfrm>
            <a:off x="311698" y="1017800"/>
            <a:ext cx="2708416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805175" y="2448850"/>
            <a:ext cx="4391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11.1 V LiPo Battery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087275" y="3859506"/>
            <a:ext cx="43914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D15v70F5S3 Regulator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5VDC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604025" y="2509806"/>
            <a:ext cx="43914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XL4016 Buck Converter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7.5VDC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6">
            <a:alphaModFix/>
          </a:blip>
          <a:srcRect b="32668" l="0" r="0" t="32744"/>
          <a:stretch/>
        </p:blipFill>
        <p:spPr>
          <a:xfrm>
            <a:off x="6435575" y="1153911"/>
            <a:ext cx="2708425" cy="72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3874475" y="1275800"/>
            <a:ext cx="4391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R200 Real-Sense Intel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5" y="926175"/>
            <a:ext cx="8747425" cy="39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Electrical design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422" y="410000"/>
            <a:ext cx="7665575" cy="4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Software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Software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62" y="0"/>
            <a:ext cx="2246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Plan for implementation and testing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0" y="11444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Functional Testing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E6B8AF"/>
              </a:buClr>
              <a:buSzPts val="1800"/>
              <a:buFont typeface="Lora"/>
              <a:buChar char="-"/>
            </a:pPr>
            <a:r>
              <a:rPr lang="en">
                <a:solidFill>
                  <a:srgbClr val="E6B8AF"/>
                </a:solidFill>
                <a:latin typeface="Lora"/>
                <a:ea typeface="Lora"/>
                <a:cs typeface="Lora"/>
                <a:sym typeface="Lora"/>
              </a:rPr>
              <a:t>Unit testing: </a:t>
            </a:r>
            <a:r>
              <a:rPr lang="en" sz="1700">
                <a:solidFill>
                  <a:srgbClr val="E6B8AF"/>
                </a:solidFill>
                <a:latin typeface="Lora"/>
                <a:ea typeface="Lora"/>
                <a:cs typeface="Lora"/>
                <a:sym typeface="Lora"/>
              </a:rPr>
              <a:t>individual software modules or components that make up an application or system</a:t>
            </a:r>
            <a:r>
              <a:rPr lang="en">
                <a:solidFill>
                  <a:srgbClr val="E6B8AF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>
              <a:solidFill>
                <a:srgbClr val="E6B8A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solidFill>
                  <a:srgbClr val="E6B8AF"/>
                </a:solidFill>
                <a:latin typeface="Lora"/>
                <a:ea typeface="Lora"/>
                <a:cs typeface="Lora"/>
                <a:sym typeface="Lora"/>
              </a:rPr>
              <a:t>Integration testing: </a:t>
            </a:r>
            <a:r>
              <a:rPr lang="en" sz="1700">
                <a:solidFill>
                  <a:srgbClr val="E6B8AF"/>
                </a:solidFill>
                <a:latin typeface="Lora"/>
                <a:ea typeface="Lora"/>
                <a:cs typeface="Lora"/>
                <a:sym typeface="Lora"/>
              </a:rPr>
              <a:t>different modules/components that have been successfully unit tested when integrated together to perform specific tasks and activities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. 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System testing: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black-box testing method, where the software is checked for user-expected working conditions as well as potential exception and edge conditions.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Acceptance testing: all the product/project requirements have been met and that the end-users and customers have tested the system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475" y="0"/>
            <a:ext cx="2107750" cy="2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References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[1] Dr. Robot. (2006).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WiRobot X80 USER MANUAL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Retrieved from </a:t>
            </a:r>
            <a:r>
              <a:rPr lang="en" sz="1200" u="sng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https://www.cs.princeton.edu/courses/archive/fall11/cos495/X80_Manual.pdf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[2] López, S.O., Azúa, L.D. and Monasterio, D.O. (2017).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RealSense Reporte Final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México: ITESM.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[3] Intel Corporation. (2016).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Intel RealSense Camera R200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Retrieved from </a:t>
            </a:r>
            <a:r>
              <a:rPr lang="en" sz="1200" u="sng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https://www.intel.com/content/dam/support/us/en/documents/emerging-technologies/intel-realsense-technology/realsense-camera-r200-datasheet.pdf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[4] AAEON. (2019).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UPDatasheetV8.5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Retrieved from </a:t>
            </a:r>
            <a:r>
              <a:rPr lang="en" sz="1200" u="sng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http://data-us.aaeon.com/DOWNLOAD/2014%20datasheet/Boards/UPDatasheetV8.5.pdf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[5] Naylamp Mechatronics. (n.d).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Convertidor Voltaje DC-DC Step-Down 8A 300W XL4016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Retrieved from  </a:t>
            </a:r>
            <a:r>
              <a:rPr lang="en" sz="1200" u="sng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https://naylampmechatronics.com/conversores-dc-dc/127-convertidor-voltaje-dc-dc-step-down-8a-300w-xl4016.html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[6] Pololu Corporation. (2019). </a:t>
            </a:r>
            <a:r>
              <a:rPr i="1"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Pololu Step-Down Voltage Regulator D15V70F5S3</a:t>
            </a: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Retrieved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</a:t>
            </a:r>
            <a:r>
              <a:rPr lang="en" sz="1200" u="sng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  <a:hlinkClick r:id="rId7"/>
              </a:rPr>
              <a:t>https://www.pololu.com/product/2111/specs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